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3" r:id="rId3"/>
    <p:sldId id="274" r:id="rId4"/>
    <p:sldId id="271" r:id="rId5"/>
    <p:sldId id="272" r:id="rId6"/>
    <p:sldId id="269" r:id="rId7"/>
    <p:sldId id="279" r:id="rId8"/>
    <p:sldId id="268" r:id="rId9"/>
    <p:sldId id="273" r:id="rId10"/>
    <p:sldId id="275" r:id="rId11"/>
    <p:sldId id="276" r:id="rId12"/>
    <p:sldId id="278" r:id="rId13"/>
    <p:sldId id="257" r:id="rId14"/>
    <p:sldId id="258" r:id="rId15"/>
    <p:sldId id="264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ECE"/>
    <a:srgbClr val="F49E9E"/>
    <a:srgbClr val="FFCC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12080" autoAdjust="0"/>
    <p:restoredTop sz="92236" autoAdjust="0"/>
  </p:normalViewPr>
  <p:slideViewPr>
    <p:cSldViewPr>
      <p:cViewPr varScale="1">
        <p:scale>
          <a:sx n="68" d="100"/>
          <a:sy n="68" d="100"/>
        </p:scale>
        <p:origin x="90" y="12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D2D223-FAF1-4649-9289-8643B80D9F27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9F960A-2932-4460-9296-D7220B3BFE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512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9371F6-ECE9-4563-9E60-55F1A6C1A78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603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587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557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40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293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98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413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483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707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794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5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682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378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F995D-CB1C-453A-97C6-1C67008985F6}" type="datetimeFigureOut">
              <a:rPr lang="ko-KR" altLang="en-US" smtClean="0"/>
              <a:t>2020-01-10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0AA88-515E-4281-8623-C43D55202C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8694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1631504" y="3705444"/>
            <a:ext cx="9144000" cy="473927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2019 I&amp;D 10</a:t>
            </a: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조 </a:t>
            </a: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이돈영 김찬진 김찬형 유형민 임시우 장성규 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7D5BC0B-3E13-4C18-98C0-46892CFFE9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317" y="1772816"/>
            <a:ext cx="10965366" cy="2387600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FF999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잡음 제거 기술</a:t>
            </a:r>
            <a:r>
              <a:rPr lang="ko-KR" altLang="en-US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을 </a:t>
            </a:r>
            <a:r>
              <a:rPr lang="en-US" altLang="ko-KR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/>
            </a:r>
            <a:br>
              <a:rPr lang="en-US" altLang="ko-KR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</a:br>
            <a:r>
              <a:rPr lang="ko-KR" altLang="en-US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통한 </a:t>
            </a:r>
            <a:r>
              <a:rPr lang="ko-KR" altLang="en-US" b="1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라디오 음질 </a:t>
            </a:r>
            <a:r>
              <a:rPr lang="ko-KR" altLang="en-US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개선</a:t>
            </a:r>
            <a:r>
              <a:rPr lang="ko-KR" altLang="en-US" dirty="0"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35971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2589276-E541-44C2-B180-71EDA8AE9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74" y="1395028"/>
            <a:ext cx="10847851" cy="406794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497031A-6C93-4F3A-A94F-75258FE26832}"/>
              </a:ext>
            </a:extLst>
          </p:cNvPr>
          <p:cNvSpPr/>
          <p:nvPr/>
        </p:nvSpPr>
        <p:spPr>
          <a:xfrm>
            <a:off x="-2" y="-2848"/>
            <a:ext cx="12192001" cy="646332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BC1A3D8-F063-4C72-B96F-B0225DB4550B}"/>
              </a:ext>
            </a:extLst>
          </p:cNvPr>
          <p:cNvSpPr/>
          <p:nvPr/>
        </p:nvSpPr>
        <p:spPr>
          <a:xfrm>
            <a:off x="9624392" y="3356992"/>
            <a:ext cx="1895533" cy="1800200"/>
          </a:xfrm>
          <a:prstGeom prst="ellipse">
            <a:avLst/>
          </a:prstGeom>
          <a:noFill/>
          <a:ln w="101600">
            <a:solidFill>
              <a:srgbClr val="F49E9E">
                <a:alpha val="9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0A789A-AE43-47C4-AB70-49C7FCEC2493}"/>
              </a:ext>
            </a:extLst>
          </p:cNvPr>
          <p:cNvSpPr txBox="1"/>
          <p:nvPr/>
        </p:nvSpPr>
        <p:spPr>
          <a:xfrm>
            <a:off x="2871537" y="46423"/>
            <a:ext cx="6914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라디오 회로도</a:t>
            </a:r>
          </a:p>
        </p:txBody>
      </p:sp>
    </p:spTree>
    <p:extLst>
      <p:ext uri="{BB962C8B-B14F-4D97-AF65-F5344CB8AC3E}">
        <p14:creationId xmlns:p14="http://schemas.microsoft.com/office/powerpoint/2010/main" val="277397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C1480AD-7EEA-4479-902E-D7D2115DBE69}"/>
              </a:ext>
            </a:extLst>
          </p:cNvPr>
          <p:cNvSpPr/>
          <p:nvPr/>
        </p:nvSpPr>
        <p:spPr>
          <a:xfrm>
            <a:off x="2396691" y="1145407"/>
            <a:ext cx="6987941" cy="750770"/>
          </a:xfrm>
          <a:prstGeom prst="rect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스테레오 사운드 잭 </a:t>
            </a:r>
            <a:r>
              <a:rPr lang="en-US" altLang="ko-KR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= </a:t>
            </a:r>
            <a:r>
              <a:rPr lang="ko-KR" altLang="en-US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아날로그 단자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4B1ED6F-7C72-4AD0-AF1B-F717DF99E139}"/>
              </a:ext>
            </a:extLst>
          </p:cNvPr>
          <p:cNvSpPr/>
          <p:nvPr/>
        </p:nvSpPr>
        <p:spPr>
          <a:xfrm>
            <a:off x="2396690" y="2914851"/>
            <a:ext cx="6987941" cy="750770"/>
          </a:xfrm>
          <a:prstGeom prst="rect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마이크 모듈 </a:t>
            </a:r>
            <a:r>
              <a:rPr lang="en-US" altLang="ko-KR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= </a:t>
            </a:r>
            <a:r>
              <a:rPr lang="ko-KR" altLang="en-US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아날로그 단자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C4FB07-EEE1-48C2-A805-FBF28E5887F3}"/>
              </a:ext>
            </a:extLst>
          </p:cNvPr>
          <p:cNvSpPr txBox="1"/>
          <p:nvPr/>
        </p:nvSpPr>
        <p:spPr>
          <a:xfrm>
            <a:off x="5685324" y="2032321"/>
            <a:ext cx="667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+</a:t>
            </a:r>
            <a:endParaRPr lang="ko-KR" altLang="en-US" sz="4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D53EC33-FCBD-493C-8474-3DEF55E012D3}"/>
              </a:ext>
            </a:extLst>
          </p:cNvPr>
          <p:cNvSpPr/>
          <p:nvPr/>
        </p:nvSpPr>
        <p:spPr>
          <a:xfrm>
            <a:off x="2396690" y="4812632"/>
            <a:ext cx="6987941" cy="899961"/>
          </a:xfrm>
          <a:prstGeom prst="rect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r>
              <a:rPr lang="ko-KR" altLang="en-US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라디오 중계를 컴퓨터에 바로 녹음 가능해짐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E2DAA0-A4CD-4B7A-ADCE-07F45F681B21}"/>
              </a:ext>
            </a:extLst>
          </p:cNvPr>
          <p:cNvSpPr txBox="1"/>
          <p:nvPr/>
        </p:nvSpPr>
        <p:spPr>
          <a:xfrm rot="16200000">
            <a:off x="5589074" y="3875558"/>
            <a:ext cx="667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=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04683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077D88-99DB-43C5-A051-9C6BB9990BF0}"/>
              </a:ext>
            </a:extLst>
          </p:cNvPr>
          <p:cNvSpPr/>
          <p:nvPr/>
        </p:nvSpPr>
        <p:spPr>
          <a:xfrm>
            <a:off x="10128448" y="2"/>
            <a:ext cx="2063553" cy="369330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034A8DC-5A94-4598-845F-DA3D488142E1}"/>
              </a:ext>
            </a:extLst>
          </p:cNvPr>
          <p:cNvGrpSpPr/>
          <p:nvPr/>
        </p:nvGrpSpPr>
        <p:grpSpPr>
          <a:xfrm>
            <a:off x="347818" y="1731678"/>
            <a:ext cx="3443593" cy="3812925"/>
            <a:chOff x="933854" y="797667"/>
            <a:chExt cx="3443593" cy="3812925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4947E06-B7F4-4935-9368-BCB2BBB7F0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106" t="12766" r="4357" b="18582"/>
            <a:stretch/>
          </p:blipFill>
          <p:spPr>
            <a:xfrm>
              <a:off x="933854" y="797667"/>
              <a:ext cx="3443593" cy="344359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61BDCE8-415C-4338-A43B-F432E32ADE58}"/>
                </a:ext>
              </a:extLst>
            </p:cNvPr>
            <p:cNvSpPr txBox="1"/>
            <p:nvPr/>
          </p:nvSpPr>
          <p:spPr>
            <a:xfrm>
              <a:off x="1128409" y="4241260"/>
              <a:ext cx="30933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기존의 라즈베리파이 케이스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7DF35CA-0754-4923-A3D8-28A354D23469}"/>
              </a:ext>
            </a:extLst>
          </p:cNvPr>
          <p:cNvSpPr txBox="1"/>
          <p:nvPr/>
        </p:nvSpPr>
        <p:spPr>
          <a:xfrm>
            <a:off x="9685445" y="0"/>
            <a:ext cx="294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#</a:t>
            </a:r>
            <a:r>
              <a: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시제품 제작 과정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4D906-2C66-4FCE-BE70-35020D6A055B}"/>
              </a:ext>
            </a:extLst>
          </p:cNvPr>
          <p:cNvSpPr txBox="1"/>
          <p:nvPr/>
        </p:nvSpPr>
        <p:spPr>
          <a:xfrm>
            <a:off x="7213149" y="5783614"/>
            <a:ext cx="3093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6</a:t>
            </a:r>
            <a:r>
              <a: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개의 각 면 도면 따기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A09B431-1826-4437-B989-3920432A9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481" y="1858525"/>
            <a:ext cx="2664296" cy="142645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E802A34-5393-4AB9-9FFE-64CA5C576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348" y="3358415"/>
            <a:ext cx="4655840" cy="239121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154C57B-DC57-44A7-9851-1931BEF2AA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2506" y="902017"/>
            <a:ext cx="2154682" cy="2391217"/>
          </a:xfrm>
          <a:prstGeom prst="rect">
            <a:avLst/>
          </a:prstGeom>
        </p:spPr>
      </p:pic>
      <p:sp>
        <p:nvSpPr>
          <p:cNvPr id="11" name="오른쪽 화살표 3">
            <a:extLst>
              <a:ext uri="{FF2B5EF4-FFF2-40B4-BE49-F238E27FC236}">
                <a16:creationId xmlns:a16="http://schemas.microsoft.com/office/drawing/2014/main" id="{44374935-81BF-44DD-99BA-9D54EC966A38}"/>
              </a:ext>
            </a:extLst>
          </p:cNvPr>
          <p:cNvSpPr/>
          <p:nvPr/>
        </p:nvSpPr>
        <p:spPr>
          <a:xfrm>
            <a:off x="3964152" y="3189661"/>
            <a:ext cx="784397" cy="527625"/>
          </a:xfrm>
          <a:prstGeom prst="rightArrow">
            <a:avLst/>
          </a:prstGeom>
          <a:solidFill>
            <a:srgbClr val="FF9999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F952153-30E7-4CB1-8D9F-2023A79605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9029035" y="2923178"/>
            <a:ext cx="3715717" cy="193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173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54E693E-CDF7-4E2D-858B-77B8851BD1F5}"/>
              </a:ext>
            </a:extLst>
          </p:cNvPr>
          <p:cNvGrpSpPr/>
          <p:nvPr/>
        </p:nvGrpSpPr>
        <p:grpSpPr>
          <a:xfrm>
            <a:off x="1055439" y="1160364"/>
            <a:ext cx="4410183" cy="4341711"/>
            <a:chOff x="1055440" y="877948"/>
            <a:chExt cx="4410183" cy="434171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FC852F1-8E00-4FBE-B3CC-CF3868476149}"/>
                </a:ext>
              </a:extLst>
            </p:cNvPr>
            <p:cNvSpPr txBox="1"/>
            <p:nvPr/>
          </p:nvSpPr>
          <p:spPr>
            <a:xfrm>
              <a:off x="1358775" y="4850327"/>
              <a:ext cx="3803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제작한 시제품의 </a:t>
              </a:r>
              <a:r>
                <a:rPr lang="en-US" altLang="ko-KR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1</a:t>
              </a:r>
              <a:r>
                <a:rPr lang="ko-KR" altLang="en-US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층 본체 모습</a:t>
              </a: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774F12F-42D1-4C4D-A79A-915B4349D2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984" b="20144"/>
            <a:stretch/>
          </p:blipFill>
          <p:spPr>
            <a:xfrm>
              <a:off x="1055440" y="877948"/>
              <a:ext cx="4410183" cy="3991058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293E92-3361-4C08-B038-318E55B9B669}"/>
              </a:ext>
            </a:extLst>
          </p:cNvPr>
          <p:cNvGrpSpPr/>
          <p:nvPr/>
        </p:nvGrpSpPr>
        <p:grpSpPr>
          <a:xfrm>
            <a:off x="6816080" y="1141685"/>
            <a:ext cx="4410183" cy="4360390"/>
            <a:chOff x="6644865" y="859269"/>
            <a:chExt cx="4410183" cy="43603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02C5555-0B02-46BB-9520-5CCB64364798}"/>
                </a:ext>
              </a:extLst>
            </p:cNvPr>
            <p:cNvSpPr txBox="1"/>
            <p:nvPr/>
          </p:nvSpPr>
          <p:spPr>
            <a:xfrm>
              <a:off x="6726379" y="4850327"/>
              <a:ext cx="42542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제작한 시제품의 </a:t>
              </a:r>
              <a:r>
                <a:rPr lang="en-US" altLang="ko-KR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2</a:t>
              </a:r>
              <a:r>
                <a:rPr lang="ko-KR" altLang="en-US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층과 </a:t>
              </a:r>
              <a:r>
                <a:rPr lang="en-US" altLang="ko-KR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3</a:t>
              </a:r>
              <a:r>
                <a:rPr lang="ko-KR" altLang="en-US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층 본체 모습</a:t>
              </a: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4EC20B0-44D7-4459-B9C2-A0A8BE9151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984" b="20144"/>
            <a:stretch/>
          </p:blipFill>
          <p:spPr>
            <a:xfrm>
              <a:off x="6644865" y="859269"/>
              <a:ext cx="4410183" cy="3991058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AB17116-977D-4D98-B945-E48014F4E976}"/>
              </a:ext>
            </a:extLst>
          </p:cNvPr>
          <p:cNvSpPr txBox="1"/>
          <p:nvPr/>
        </p:nvSpPr>
        <p:spPr>
          <a:xfrm>
            <a:off x="1559496" y="5589240"/>
            <a:ext cx="3093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라즈베리파이 부착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BB8F8F-3A33-4F94-96DA-7F80CC6DC5B2}"/>
              </a:ext>
            </a:extLst>
          </p:cNvPr>
          <p:cNvSpPr txBox="1"/>
          <p:nvPr/>
        </p:nvSpPr>
        <p:spPr>
          <a:xfrm>
            <a:off x="7539109" y="5458757"/>
            <a:ext cx="3093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층 </a:t>
            </a:r>
            <a:r>
              <a:rPr lang="en-US" altLang="ko-KR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: </a:t>
            </a:r>
            <a:r>
              <a: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라디오 부착</a:t>
            </a:r>
            <a:endParaRPr lang="en-US" altLang="ko-KR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en-US" altLang="ko-KR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층 </a:t>
            </a:r>
            <a:r>
              <a:rPr lang="en-US" altLang="ko-KR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: </a:t>
            </a:r>
            <a:r>
              <a: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마이크 모듈 부착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2082DEA-234B-404C-A53C-2C452227C6BD}"/>
              </a:ext>
            </a:extLst>
          </p:cNvPr>
          <p:cNvSpPr/>
          <p:nvPr/>
        </p:nvSpPr>
        <p:spPr>
          <a:xfrm>
            <a:off x="10128448" y="2"/>
            <a:ext cx="2063553" cy="369330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A18224-C99D-444F-9F63-32584966CC74}"/>
              </a:ext>
            </a:extLst>
          </p:cNvPr>
          <p:cNvSpPr txBox="1"/>
          <p:nvPr/>
        </p:nvSpPr>
        <p:spPr>
          <a:xfrm>
            <a:off x="9685445" y="-314"/>
            <a:ext cx="294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#</a:t>
            </a:r>
            <a:r>
              <a: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시제품 제작 과정</a:t>
            </a:r>
          </a:p>
        </p:txBody>
      </p:sp>
      <p:sp>
        <p:nvSpPr>
          <p:cNvPr id="17" name="오른쪽 화살표 3">
            <a:extLst>
              <a:ext uri="{FF2B5EF4-FFF2-40B4-BE49-F238E27FC236}">
                <a16:creationId xmlns:a16="http://schemas.microsoft.com/office/drawing/2014/main" id="{30FCB03F-8239-4921-96AE-87083A78DF66}"/>
              </a:ext>
            </a:extLst>
          </p:cNvPr>
          <p:cNvSpPr/>
          <p:nvPr/>
        </p:nvSpPr>
        <p:spPr>
          <a:xfrm>
            <a:off x="1180438" y="5518112"/>
            <a:ext cx="784397" cy="527625"/>
          </a:xfrm>
          <a:prstGeom prst="rightArrow">
            <a:avLst/>
          </a:prstGeom>
          <a:solidFill>
            <a:srgbClr val="FF9999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8" name="오른쪽 화살표 3">
            <a:extLst>
              <a:ext uri="{FF2B5EF4-FFF2-40B4-BE49-F238E27FC236}">
                <a16:creationId xmlns:a16="http://schemas.microsoft.com/office/drawing/2014/main" id="{C876F03E-1C7A-44DC-9C41-D73E8737B1E7}"/>
              </a:ext>
            </a:extLst>
          </p:cNvPr>
          <p:cNvSpPr/>
          <p:nvPr/>
        </p:nvSpPr>
        <p:spPr>
          <a:xfrm>
            <a:off x="6992507" y="5518111"/>
            <a:ext cx="784397" cy="527625"/>
          </a:xfrm>
          <a:prstGeom prst="rightArrow">
            <a:avLst/>
          </a:prstGeom>
          <a:solidFill>
            <a:srgbClr val="FF9999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BD97EC7-63E7-4827-9CF4-58B6B560127F}"/>
              </a:ext>
            </a:extLst>
          </p:cNvPr>
          <p:cNvSpPr/>
          <p:nvPr/>
        </p:nvSpPr>
        <p:spPr>
          <a:xfrm>
            <a:off x="6126132" y="749755"/>
            <a:ext cx="55475" cy="4692371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34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2F8BB8-19FA-4D6A-8822-778F2132A998}"/>
              </a:ext>
            </a:extLst>
          </p:cNvPr>
          <p:cNvSpPr txBox="1"/>
          <p:nvPr/>
        </p:nvSpPr>
        <p:spPr>
          <a:xfrm>
            <a:off x="470169" y="5039243"/>
            <a:ext cx="3093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제작한 시제품의 </a:t>
            </a:r>
            <a:r>
              <a:rPr lang="en-US" altLang="ko-KR" dirty="0"/>
              <a:t>1</a:t>
            </a:r>
            <a:r>
              <a:rPr lang="ko-KR" altLang="en-US" dirty="0"/>
              <a:t>층 모습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217BDB-2A27-4571-9B15-6C62A238AD2E}"/>
              </a:ext>
            </a:extLst>
          </p:cNvPr>
          <p:cNvSpPr txBox="1"/>
          <p:nvPr/>
        </p:nvSpPr>
        <p:spPr>
          <a:xfrm>
            <a:off x="4169924" y="5039243"/>
            <a:ext cx="4254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제작한 시제품의 </a:t>
            </a:r>
            <a:r>
              <a:rPr lang="en-US" altLang="ko-KR" dirty="0"/>
              <a:t>2</a:t>
            </a:r>
            <a:r>
              <a:rPr lang="ko-KR" altLang="en-US" dirty="0"/>
              <a:t>층과 </a:t>
            </a:r>
            <a:r>
              <a:rPr lang="en-US" altLang="ko-KR" dirty="0"/>
              <a:t>3</a:t>
            </a:r>
            <a:r>
              <a:rPr lang="ko-KR" altLang="en-US" dirty="0"/>
              <a:t>층 모습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9B9958-A1B2-4EA3-AE0C-1143C3085900}"/>
              </a:ext>
            </a:extLst>
          </p:cNvPr>
          <p:cNvSpPr txBox="1"/>
          <p:nvPr/>
        </p:nvSpPr>
        <p:spPr>
          <a:xfrm>
            <a:off x="9186150" y="5039243"/>
            <a:ext cx="1747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완성된 모습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DCC7B8E-8CBE-436F-9925-2E83E47BC2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4" t="7659" r="4736" b="17447"/>
          <a:stretch/>
        </p:blipFill>
        <p:spPr>
          <a:xfrm>
            <a:off x="326741" y="1245142"/>
            <a:ext cx="3380249" cy="357192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957C4CD5-0CAF-4E07-A6B2-BF3B96351332}"/>
              </a:ext>
            </a:extLst>
          </p:cNvPr>
          <p:cNvSpPr/>
          <p:nvPr/>
        </p:nvSpPr>
        <p:spPr>
          <a:xfrm>
            <a:off x="10128448" y="2"/>
            <a:ext cx="2063553" cy="369330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6710C8-AEFF-4D4F-84D6-46F05EDF4BEA}"/>
              </a:ext>
            </a:extLst>
          </p:cNvPr>
          <p:cNvSpPr txBox="1"/>
          <p:nvPr/>
        </p:nvSpPr>
        <p:spPr>
          <a:xfrm>
            <a:off x="9685445" y="0"/>
            <a:ext cx="2949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#</a:t>
            </a:r>
            <a:r>
              <a: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시제품 제작 과정</a:t>
            </a:r>
          </a:p>
        </p:txBody>
      </p:sp>
    </p:spTree>
    <p:extLst>
      <p:ext uri="{BB962C8B-B14F-4D97-AF65-F5344CB8AC3E}">
        <p14:creationId xmlns:p14="http://schemas.microsoft.com/office/powerpoint/2010/main" val="328352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3514845" y="2598003"/>
            <a:ext cx="5058137" cy="1561787"/>
            <a:chOff x="3619017" y="2828835"/>
            <a:chExt cx="5058137" cy="1561787"/>
          </a:xfrm>
        </p:grpSpPr>
        <p:sp>
          <p:nvSpPr>
            <p:cNvPr id="7" name="TextBox 6"/>
            <p:cNvSpPr txBox="1"/>
            <p:nvPr/>
          </p:nvSpPr>
          <p:spPr>
            <a:xfrm>
              <a:off x="3619017" y="2828835"/>
              <a:ext cx="495396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7200" dirty="0">
                  <a:solidFill>
                    <a:schemeClr val="bg1"/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rPr>
                <a:t>감사합니다</a:t>
              </a: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723189" y="3928957"/>
              <a:ext cx="49539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rPr>
                <a:t># </a:t>
              </a:r>
              <a:r>
                <a:rPr lang="ko-KR" altLang="en-US" sz="24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rPr>
                <a:t>질의응답</a:t>
              </a:r>
              <a:r>
                <a:rPr lang="en-US" altLang="ko-KR" sz="24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rPr>
                <a:t> #</a:t>
              </a:r>
              <a:r>
                <a:rPr lang="ko-KR" altLang="en-US" sz="24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rPr>
                <a:t>질문</a:t>
              </a:r>
              <a:r>
                <a:rPr lang="en-US" altLang="ko-KR" sz="24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rPr>
                <a:t>_</a:t>
              </a:r>
              <a:r>
                <a:rPr lang="ko-KR" altLang="en-US" sz="24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rPr>
                <a:t>받아요</a:t>
              </a:r>
              <a:endParaRPr lang="en-US" altLang="ko-KR" sz="2400" dirty="0">
                <a:solidFill>
                  <a:schemeClr val="accent3">
                    <a:lumMod val="20000"/>
                    <a:lumOff val="80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575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32487" y="3051301"/>
            <a:ext cx="6131089" cy="702128"/>
          </a:xfrm>
          <a:prstGeom prst="rect">
            <a:avLst/>
          </a:prstGeom>
          <a:noFill/>
          <a:ln w="73025">
            <a:solidFill>
              <a:srgbClr val="FF7C80">
                <a:alpha val="5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grpSp>
        <p:nvGrpSpPr>
          <p:cNvPr id="3" name="그룹 2"/>
          <p:cNvGrpSpPr/>
          <p:nvPr/>
        </p:nvGrpSpPr>
        <p:grpSpPr>
          <a:xfrm>
            <a:off x="3119186" y="3175410"/>
            <a:ext cx="6162104" cy="469334"/>
            <a:chOff x="1406827" y="3507333"/>
            <a:chExt cx="8216144" cy="625778"/>
          </a:xfrm>
        </p:grpSpPr>
        <p:sp>
          <p:nvSpPr>
            <p:cNvPr id="2" name="TextBox 1"/>
            <p:cNvSpPr txBox="1"/>
            <p:nvPr/>
          </p:nvSpPr>
          <p:spPr>
            <a:xfrm>
              <a:off x="1406827" y="3517558"/>
              <a:ext cx="2971435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rPr>
                <a:t>“</a:t>
              </a:r>
              <a:r>
                <a:rPr lang="ko-KR" altLang="en-US" sz="2400" dirty="0"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rPr>
                <a:t>잡음 제거 기술</a:t>
              </a:r>
              <a:r>
                <a:rPr lang="en-US" altLang="ko-KR" sz="2400" dirty="0"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rPr>
                <a:t>”</a:t>
              </a:r>
              <a:endParaRPr lang="ko-KR" altLang="en-US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endParaRPr>
            </a:p>
          </p:txBody>
        </p:sp>
        <p:sp>
          <p:nvSpPr>
            <p:cNvPr id="6" name="오른쪽 화살표 5"/>
            <p:cNvSpPr/>
            <p:nvPr/>
          </p:nvSpPr>
          <p:spPr>
            <a:xfrm>
              <a:off x="4757236" y="3588536"/>
              <a:ext cx="693683" cy="527626"/>
            </a:xfrm>
            <a:prstGeom prst="rightArrow">
              <a:avLst/>
            </a:prstGeom>
            <a:solidFill>
              <a:srgbClr val="F9CECE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204141" y="3507333"/>
              <a:ext cx="4418830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rgbClr val="FF7C80"/>
                  </a:solidFill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rPr>
                <a:t>“</a:t>
              </a:r>
              <a:r>
                <a:rPr lang="ko-KR" altLang="en-US" sz="2400" dirty="0" smtClean="0">
                  <a:solidFill>
                    <a:srgbClr val="FF7C80"/>
                  </a:solidFill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rPr>
                <a:t>소프트웨어에 적용</a:t>
              </a:r>
              <a:r>
                <a:rPr lang="en-US" altLang="ko-KR" sz="2400" dirty="0" smtClean="0">
                  <a:solidFill>
                    <a:srgbClr val="FF7C80"/>
                  </a:solidFill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rPr>
                <a:t>”</a:t>
              </a:r>
              <a:endParaRPr lang="ko-KR" altLang="en-US" sz="2400" dirty="0">
                <a:solidFill>
                  <a:srgbClr val="FF7C80"/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endParaRPr>
            </a:p>
          </p:txBody>
        </p:sp>
      </p:grpSp>
      <p:sp>
        <p:nvSpPr>
          <p:cNvPr id="20" name="오른쪽 화살표 19"/>
          <p:cNvSpPr/>
          <p:nvPr/>
        </p:nvSpPr>
        <p:spPr>
          <a:xfrm rot="5400000">
            <a:off x="4067478" y="2628089"/>
            <a:ext cx="252478" cy="395719"/>
          </a:xfrm>
          <a:prstGeom prst="rightArrow">
            <a:avLst/>
          </a:prstGeom>
          <a:solidFill>
            <a:srgbClr val="FF9999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오른쪽 화살표 10"/>
          <p:cNvSpPr/>
          <p:nvPr/>
        </p:nvSpPr>
        <p:spPr>
          <a:xfrm rot="5400000">
            <a:off x="7544100" y="3813580"/>
            <a:ext cx="252478" cy="395719"/>
          </a:xfrm>
          <a:prstGeom prst="rightArrow">
            <a:avLst/>
          </a:prstGeom>
          <a:solidFill>
            <a:srgbClr val="FF9999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2" name="TextBox 11"/>
          <p:cNvSpPr txBox="1"/>
          <p:nvPr/>
        </p:nvSpPr>
        <p:spPr>
          <a:xfrm>
            <a:off x="5807968" y="4121027"/>
            <a:ext cx="37247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라디오의 불편함 개선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CCA884-9D71-46E6-8711-CD4351305803}"/>
              </a:ext>
            </a:extLst>
          </p:cNvPr>
          <p:cNvSpPr txBox="1"/>
          <p:nvPr/>
        </p:nvSpPr>
        <p:spPr>
          <a:xfrm>
            <a:off x="3071664" y="2276872"/>
            <a:ext cx="222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푸리에 변환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4FA2624-7456-4790-AE07-F6B69774E5FF}"/>
              </a:ext>
            </a:extLst>
          </p:cNvPr>
          <p:cNvSpPr/>
          <p:nvPr/>
        </p:nvSpPr>
        <p:spPr>
          <a:xfrm>
            <a:off x="101598" y="96640"/>
            <a:ext cx="11988000" cy="6660000"/>
          </a:xfrm>
          <a:prstGeom prst="rect">
            <a:avLst/>
          </a:prstGeom>
          <a:noFill/>
          <a:ln w="254000">
            <a:solidFill>
              <a:srgbClr val="FF7C80">
                <a:alpha val="5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49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s://files.slack.com/files-pri/TRWAF5HT2-FSFK1HTA9/1.pn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497031A-6C93-4F3A-A94F-75258FE26832}"/>
              </a:ext>
            </a:extLst>
          </p:cNvPr>
          <p:cNvSpPr/>
          <p:nvPr/>
        </p:nvSpPr>
        <p:spPr>
          <a:xfrm>
            <a:off x="-1" y="1206102"/>
            <a:ext cx="12192001" cy="169661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970701" y="1844824"/>
            <a:ext cx="9505056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   1/7 </a:t>
            </a:r>
            <a:r>
              <a:rPr lang="ko-KR" altLang="en-US" sz="2400" dirty="0" smtClean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</a:t>
            </a:r>
            <a:r>
              <a:rPr lang="en-US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: </a:t>
            </a:r>
            <a:r>
              <a:rPr lang="ko-KR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라즈베리파이 회로 제작 및</a:t>
            </a:r>
            <a:r>
              <a:rPr lang="en-US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FFT </a:t>
            </a:r>
            <a:r>
              <a:rPr lang="ko-KR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코딩을 진행</a:t>
            </a:r>
            <a:r>
              <a:rPr lang="ko-KR" altLang="en-US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</a:t>
            </a: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r>
              <a:rPr lang="en-US" altLang="ko-KR" sz="2400" dirty="0" smtClean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   </a:t>
            </a:r>
            <a:r>
              <a:rPr lang="en-US" altLang="ko-KR" sz="2400" dirty="0" smtClean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1/8  : </a:t>
            </a:r>
            <a:r>
              <a:rPr lang="ko-KR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프로그램을 수정 및 보완</a:t>
            </a:r>
            <a:r>
              <a:rPr lang="en-US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, </a:t>
            </a:r>
            <a:r>
              <a:rPr lang="ko-KR" altLang="en-US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잡음 제거 시도</a:t>
            </a: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r>
              <a:rPr lang="en-US" altLang="ko-KR" sz="2400" dirty="0" smtClean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   1/9  </a:t>
            </a:r>
            <a:r>
              <a:rPr lang="en-US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:  </a:t>
            </a:r>
            <a:r>
              <a:rPr lang="ko-KR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라즈베리파이 이식</a:t>
            </a:r>
            <a:r>
              <a:rPr lang="en-US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</a:t>
            </a:r>
            <a:r>
              <a:rPr lang="ko-KR" altLang="en-US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후</a:t>
            </a:r>
            <a:r>
              <a:rPr lang="ko-KR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시행</a:t>
            </a:r>
            <a:r>
              <a:rPr lang="en-US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, </a:t>
            </a:r>
            <a:r>
              <a:rPr lang="ko-KR" altLang="en-US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시제품 디자인</a:t>
            </a: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r>
              <a:rPr lang="en-US" altLang="ko-KR" sz="2400" dirty="0" smtClean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    1/10 </a:t>
            </a:r>
            <a:r>
              <a:rPr lang="en-US" altLang="ko-KR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: </a:t>
            </a:r>
            <a:r>
              <a:rPr lang="ko-KR" altLang="en-US" sz="2400" dirty="0"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최종 발표</a:t>
            </a:r>
            <a:endParaRPr lang="en-US" altLang="ko-KR" sz="2400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  <a:p>
            <a:endParaRPr lang="en-US" altLang="ko-KR" dirty="0"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3BCF10-A84A-49F8-A478-0DF056EEEDED}"/>
              </a:ext>
            </a:extLst>
          </p:cNvPr>
          <p:cNvSpPr txBox="1"/>
          <p:nvPr/>
        </p:nvSpPr>
        <p:spPr>
          <a:xfrm>
            <a:off x="162413" y="609595"/>
            <a:ext cx="30963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날짜별</a:t>
            </a:r>
            <a:r>
              <a:rPr lang="ko-KR" altLang="en-US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연구 진행</a:t>
            </a:r>
          </a:p>
        </p:txBody>
      </p:sp>
    </p:spTree>
    <p:extLst>
      <p:ext uri="{BB962C8B-B14F-4D97-AF65-F5344CB8AC3E}">
        <p14:creationId xmlns:p14="http://schemas.microsoft.com/office/powerpoint/2010/main" val="17835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397" y="606372"/>
            <a:ext cx="8543985" cy="4588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97031A-6C93-4F3A-A94F-75258FE26832}"/>
              </a:ext>
            </a:extLst>
          </p:cNvPr>
          <p:cNvSpPr/>
          <p:nvPr/>
        </p:nvSpPr>
        <p:spPr>
          <a:xfrm>
            <a:off x="0" y="-27384"/>
            <a:ext cx="12192001" cy="646332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AutoShape 2" descr="https://files.slack.com/files-pri/TRWAF5HT2-FSF3865PE/img_5945.jp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AutoShape 4" descr="https://files.slack.com/files-pri/TRWAF5HT2-FSF3865PE/img_5945.jpg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927648" y="44624"/>
            <a:ext cx="6336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NLMS </a:t>
            </a:r>
            <a:r>
              <a:rPr lang="ko-KR" altLang="en-US" sz="3200" dirty="0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필터 알고리즘 시도</a:t>
            </a:r>
            <a:endParaRPr lang="ko-KR" altLang="en-US" sz="3200" dirty="0"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32D99F8-31F3-4572-A74E-E87431F4BB9A}"/>
              </a:ext>
            </a:extLst>
          </p:cNvPr>
          <p:cNvGrpSpPr/>
          <p:nvPr/>
        </p:nvGrpSpPr>
        <p:grpSpPr>
          <a:xfrm>
            <a:off x="695400" y="5205631"/>
            <a:ext cx="10297144" cy="527625"/>
            <a:chOff x="1135117" y="1732285"/>
            <a:chExt cx="9106297" cy="527625"/>
          </a:xfrm>
        </p:grpSpPr>
        <p:sp>
          <p:nvSpPr>
            <p:cNvPr id="7" name="오른쪽 화살표 3">
              <a:extLst>
                <a:ext uri="{FF2B5EF4-FFF2-40B4-BE49-F238E27FC236}">
                  <a16:creationId xmlns:a16="http://schemas.microsoft.com/office/drawing/2014/main" id="{A32D0BFF-2F02-46B7-842D-6A53077B6DCA}"/>
                </a:ext>
              </a:extLst>
            </p:cNvPr>
            <p:cNvSpPr/>
            <p:nvPr/>
          </p:nvSpPr>
          <p:spPr>
            <a:xfrm>
              <a:off x="1135117" y="1732285"/>
              <a:ext cx="693683" cy="527625"/>
            </a:xfrm>
            <a:prstGeom prst="rightArrow">
              <a:avLst/>
            </a:prstGeom>
            <a:solidFill>
              <a:srgbClr val="FF9999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7181C11-5FED-46F6-9C63-38E34146BB25}"/>
                </a:ext>
              </a:extLst>
            </p:cNvPr>
            <p:cNvSpPr txBox="1"/>
            <p:nvPr/>
          </p:nvSpPr>
          <p:spPr>
            <a:xfrm>
              <a:off x="1932972" y="1732285"/>
              <a:ext cx="83084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sp>
        <p:nvSpPr>
          <p:cNvPr id="10" name="오른쪽 화살표 8">
            <a:extLst>
              <a:ext uri="{FF2B5EF4-FFF2-40B4-BE49-F238E27FC236}">
                <a16:creationId xmlns:a16="http://schemas.microsoft.com/office/drawing/2014/main" id="{40CB1A7F-4F59-4DA3-87BE-23B45D83E14E}"/>
              </a:ext>
            </a:extLst>
          </p:cNvPr>
          <p:cNvSpPr/>
          <p:nvPr/>
        </p:nvSpPr>
        <p:spPr>
          <a:xfrm>
            <a:off x="695400" y="5941865"/>
            <a:ext cx="756971" cy="527625"/>
          </a:xfrm>
          <a:prstGeom prst="rightArrow">
            <a:avLst/>
          </a:prstGeom>
          <a:solidFill>
            <a:srgbClr val="FF9999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703512" y="5261138"/>
            <a:ext cx="8783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2000" dirty="0"/>
              <a:t>Normalized Least Mean Square</a:t>
            </a:r>
            <a:r>
              <a:rPr lang="ko-KR" altLang="en-US" sz="2000" dirty="0"/>
              <a:t>의 약자로 정규화된 </a:t>
            </a:r>
            <a:r>
              <a:rPr lang="en-US" altLang="ko-KR" sz="2000" dirty="0"/>
              <a:t>LMS </a:t>
            </a:r>
            <a:r>
              <a:rPr lang="ko-KR" altLang="en-US" sz="2000" dirty="0"/>
              <a:t>필터를 의미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직사각형 14"/>
              <p:cNvSpPr/>
              <p:nvPr/>
            </p:nvSpPr>
            <p:spPr>
              <a:xfrm>
                <a:off x="1631504" y="5889466"/>
                <a:ext cx="9865096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en-US" altLang="ko-KR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Input </a:t>
                </a:r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데이터인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𝑥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(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𝑛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)</m:t>
                    </m:r>
                    <m:r>
                      <a:rPr lang="ko-KR" altLang="en-US" sz="2000" i="1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이</m:t>
                    </m:r>
                  </m:oMath>
                </a14:m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 존재하고</a:t>
                </a:r>
                <a:r>
                  <a:rPr lang="en-US" altLang="ko-KR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, </a:t>
                </a:r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미지 시스템을 거쳐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𝑑</m:t>
                    </m:r>
                    <m:d>
                      <m:d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아리따-돋움(TTF)-Medium" panose="02020603020101020101" pitchFamily="18" charset="-127"/>
                          </a:rPr>
                        </m:ctrlPr>
                      </m:d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아리따-돋움(TTF)-Medium" panose="02020603020101020101" pitchFamily="18" charset="-127"/>
                          </a:rPr>
                          <m:t>𝑛</m:t>
                        </m:r>
                      </m:e>
                    </m:d>
                    <m:r>
                      <a:rPr lang="ko-KR" altLang="en-US" sz="2000" i="1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이</m:t>
                    </m:r>
                  </m:oMath>
                </a14:m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 생성 되고</a:t>
                </a:r>
                <a:r>
                  <a:rPr lang="en-US" altLang="ko-KR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𝑑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(</m:t>
                    </m:r>
                    <m:r>
                      <m:rPr>
                        <m:sty m:val="p"/>
                      </m:rPr>
                      <a:rPr lang="en-US" altLang="ko-KR" sz="2000" b="0" i="0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n</m:t>
                    </m:r>
                  </m:oMath>
                </a14:m>
                <a:r>
                  <a:rPr lang="en-US" altLang="ko-KR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)-</a:t>
                </a:r>
                <a14:m>
                  <m:oMath xmlns:m="http://schemas.openxmlformats.org/officeDocument/2006/math">
                    <m:r>
                      <a:rPr lang="en-US" altLang="ko-KR" sz="2000" b="0" i="1" dirty="0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𝑦</m:t>
                    </m:r>
                    <m:r>
                      <a:rPr lang="en-US" altLang="ko-KR" sz="2000" b="0" i="1" dirty="0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(</m:t>
                    </m:r>
                    <m:r>
                      <a:rPr lang="en-US" altLang="ko-KR" sz="2000" b="0" i="1" dirty="0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𝑛</m:t>
                    </m:r>
                    <m:r>
                      <a:rPr lang="en-US" altLang="ko-KR" sz="2000" b="0" i="1" dirty="0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)</m:t>
                    </m:r>
                  </m:oMath>
                </a14:m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을 하였을 때 이 값을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𝑥</m:t>
                    </m:r>
                  </m:oMath>
                </a14:m>
                <a:r>
                  <a:rPr lang="en-US" altLang="ko-KR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(n)</a:t>
                </a:r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이 되도록 필터 계수를 변경해 가는 과정이 이루어짐</a:t>
                </a:r>
              </a:p>
            </p:txBody>
          </p:sp>
        </mc:Choice>
        <mc:Fallback xmlns="">
          <p:sp>
            <p:nvSpPr>
              <p:cNvPr id="15" name="직사각형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1504" y="5889466"/>
                <a:ext cx="9865096" cy="707886"/>
              </a:xfrm>
              <a:prstGeom prst="rect">
                <a:avLst/>
              </a:prstGeom>
              <a:blipFill>
                <a:blip r:embed="rId3"/>
                <a:stretch>
                  <a:fillRect l="-680" t="-4310" b="-146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AutoShape 2" descr="https://files.slack.com/files-pri/TRWAF5HT2-FSFK1HTA9/1.png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49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97031A-6C93-4F3A-A94F-75258FE26832}"/>
              </a:ext>
            </a:extLst>
          </p:cNvPr>
          <p:cNvSpPr/>
          <p:nvPr/>
        </p:nvSpPr>
        <p:spPr>
          <a:xfrm>
            <a:off x="0" y="1"/>
            <a:ext cx="12192001" cy="646332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AutoShape 2" descr="https://files.slack.com/files-pri/TRWAF5HT2-FSF3865PE/img_5945.jp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AutoShape 4" descr="https://files.slack.com/files-pri/TRWAF5HT2-FSF3865PE/img_5945.jpg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181C11-5FED-46F6-9C63-38E34146BB25}"/>
              </a:ext>
            </a:extLst>
          </p:cNvPr>
          <p:cNvSpPr txBox="1"/>
          <p:nvPr/>
        </p:nvSpPr>
        <p:spPr>
          <a:xfrm>
            <a:off x="1858399" y="1394025"/>
            <a:ext cx="9394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400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41608" y="4221088"/>
            <a:ext cx="9272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알고리즘의 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input </a:t>
            </a: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데이터는 필터의 오차로 입력이 되는데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, </a:t>
            </a: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전체 계의 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input </a:t>
            </a: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데이터인 원래 데이터를 알아야 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181C11-5FED-46F6-9C63-38E34146BB25}"/>
              </a:ext>
            </a:extLst>
          </p:cNvPr>
          <p:cNvSpPr txBox="1"/>
          <p:nvPr/>
        </p:nvSpPr>
        <p:spPr>
          <a:xfrm>
            <a:off x="1741608" y="2989401"/>
            <a:ext cx="9394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400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1751817" y="3020178"/>
                <a:ext cx="970472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필터 계수를 제거하는 알고리즘을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𝑒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(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𝑛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아리따-돋움(TTF)-Medium" panose="02020603020101020101" pitchFamily="18" charset="-127"/>
                      </a:rPr>
                      <m:t>)</m:t>
                    </m:r>
                  </m:oMath>
                </a14:m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을</a:t>
                </a:r>
                <a:r>
                  <a:rPr lang="en-US" altLang="ko-KR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 0</a:t>
                </a:r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으로 가깝게 필터의 계수를 변화 시켜</a:t>
                </a:r>
                <a:r>
                  <a:rPr lang="en-US" altLang="ko-KR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 </a:t>
                </a:r>
                <a:r>
                  <a:rPr lang="ko-KR" altLang="en-US" sz="2000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원하는 신호를 얻음</a:t>
                </a: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1817" y="3020178"/>
                <a:ext cx="9704726" cy="707886"/>
              </a:xfrm>
              <a:prstGeom prst="rect">
                <a:avLst/>
              </a:prstGeom>
              <a:blipFill>
                <a:blip r:embed="rId2"/>
                <a:stretch>
                  <a:fillRect l="-628" t="-4274" r="-565" b="-136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1863882" y="5293657"/>
            <a:ext cx="92726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2000" dirty="0"/>
              <a:t>일반적인 </a:t>
            </a:r>
            <a:r>
              <a:rPr lang="ko-KR" altLang="ko-KR" sz="2000" dirty="0" err="1"/>
              <a:t>노이즈캔슬링</a:t>
            </a:r>
            <a:r>
              <a:rPr lang="ko-KR" altLang="ko-KR" sz="2000" dirty="0"/>
              <a:t> 기기는 내부 마이크</a:t>
            </a:r>
            <a:r>
              <a:rPr lang="en-US" altLang="ko-KR" sz="2000" dirty="0"/>
              <a:t>, </a:t>
            </a:r>
            <a:r>
              <a:rPr lang="ko-KR" altLang="ko-KR" sz="2000" dirty="0"/>
              <a:t>외부 마이크가 있어서 변조된 데이터</a:t>
            </a:r>
            <a:r>
              <a:rPr lang="en-US" altLang="ko-KR" sz="2000" dirty="0"/>
              <a:t>, </a:t>
            </a:r>
            <a:r>
              <a:rPr lang="ko-KR" altLang="ko-KR" sz="2000" dirty="0"/>
              <a:t>필터를 통해서 나오는 데이터</a:t>
            </a:r>
            <a:r>
              <a:rPr lang="en-US" altLang="ko-KR" sz="2000" dirty="0"/>
              <a:t>, </a:t>
            </a:r>
            <a:r>
              <a:rPr lang="ko-KR" altLang="ko-KR" sz="2000" dirty="0"/>
              <a:t>오차 등을 계</a:t>
            </a:r>
            <a:r>
              <a:rPr lang="ko-KR" altLang="en-US" sz="2000" dirty="0"/>
              <a:t>산 가능하고</a:t>
            </a:r>
            <a:r>
              <a:rPr lang="en-US" altLang="ko-KR" sz="2000" dirty="0"/>
              <a:t> </a:t>
            </a:r>
            <a:r>
              <a:rPr lang="ko-KR" altLang="en-US" sz="2000" dirty="0"/>
              <a:t>음원파일이 존재하지만</a:t>
            </a:r>
            <a:r>
              <a:rPr lang="en-US" altLang="ko-KR" sz="2000" dirty="0"/>
              <a:t>, </a:t>
            </a: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노이즈가 있는 데이터만을 취급하기 때문에 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LMS </a:t>
            </a: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알고리즘을 적용불가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B07591B-B6CB-4BB6-B1D5-5C3618EBD97F}"/>
              </a:ext>
            </a:extLst>
          </p:cNvPr>
          <p:cNvSpPr/>
          <p:nvPr/>
        </p:nvSpPr>
        <p:spPr>
          <a:xfrm>
            <a:off x="923469" y="1359780"/>
            <a:ext cx="721093" cy="721895"/>
          </a:xfrm>
          <a:prstGeom prst="ellipse">
            <a:avLst/>
          </a:prstGeom>
          <a:solidFill>
            <a:srgbClr val="FF9999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1</a:t>
            </a:r>
            <a:endParaRPr lang="ko-KR" altLang="en-US" sz="4000" dirty="0"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3B07591B-B6CB-4BB6-B1D5-5C3618EBD97F}"/>
              </a:ext>
            </a:extLst>
          </p:cNvPr>
          <p:cNvSpPr/>
          <p:nvPr/>
        </p:nvSpPr>
        <p:spPr>
          <a:xfrm>
            <a:off x="911424" y="2990761"/>
            <a:ext cx="721093" cy="721895"/>
          </a:xfrm>
          <a:prstGeom prst="ellipse">
            <a:avLst/>
          </a:prstGeom>
          <a:solidFill>
            <a:srgbClr val="FF9999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2</a:t>
            </a:r>
            <a:endParaRPr lang="ko-KR" altLang="en-US" sz="4000" dirty="0"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B07591B-B6CB-4BB6-B1D5-5C3618EBD97F}"/>
              </a:ext>
            </a:extLst>
          </p:cNvPr>
          <p:cNvSpPr/>
          <p:nvPr/>
        </p:nvSpPr>
        <p:spPr>
          <a:xfrm>
            <a:off x="911424" y="4250650"/>
            <a:ext cx="721093" cy="721895"/>
          </a:xfrm>
          <a:prstGeom prst="ellipse">
            <a:avLst/>
          </a:prstGeom>
          <a:solidFill>
            <a:srgbClr val="FF9999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3</a:t>
            </a:r>
            <a:endParaRPr lang="ko-KR" altLang="en-US" sz="4000" dirty="0"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2" name="오른쪽 화살표 11"/>
          <p:cNvSpPr/>
          <p:nvPr/>
        </p:nvSpPr>
        <p:spPr>
          <a:xfrm>
            <a:off x="1919536" y="2211205"/>
            <a:ext cx="720080" cy="288032"/>
          </a:xfrm>
          <a:prstGeom prst="rightArrow">
            <a:avLst/>
          </a:prstGeom>
          <a:solidFill>
            <a:srgbClr val="F49E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2639616" y="2158605"/>
                <a:ext cx="5688632" cy="3745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𝑥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altLang="ko-KR" b="0" i="1" smtClean="0">
                        <a:latin typeface="Cambria Math"/>
                      </a:rPr>
                      <m:t>−(</m:t>
                    </m:r>
                    <m:r>
                      <a:rPr lang="en-US" altLang="ko-KR" b="0" i="1" smtClean="0">
                        <a:latin typeface="Cambria Math"/>
                      </a:rPr>
                      <m:t>𝑑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altLang="ko-KR" b="0" i="1" smtClean="0">
                        <a:latin typeface="Cambria Math"/>
                      </a:rPr>
                      <m:t>−</m:t>
                    </m:r>
                    <m:r>
                      <a:rPr lang="en-US" altLang="ko-KR" b="0" i="1" smtClean="0">
                        <a:latin typeface="Cambria Math"/>
                      </a:rPr>
                      <m:t>𝑦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altLang="ko-KR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 이 값을 오차라고 한다</a:t>
                </a:r>
                <a:r>
                  <a:rPr lang="en-US" altLang="ko-KR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.</a:t>
                </a:r>
                <a:r>
                  <a:rPr lang="ko-KR" altLang="en-US" dirty="0">
                    <a:latin typeface="아리따-돋움(TTF)-Medium" panose="02020603020101020101" pitchFamily="18" charset="-127"/>
                    <a:ea typeface="아리따-돋움(TTF)-Medium" panose="02020603020101020101" pitchFamily="18" charset="-127"/>
                  </a:rPr>
                  <a:t> </a:t>
                </a: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9616" y="2158605"/>
                <a:ext cx="5688632" cy="374526"/>
              </a:xfrm>
              <a:prstGeom prst="rect">
                <a:avLst/>
              </a:prstGeom>
              <a:blipFill>
                <a:blip r:embed="rId3"/>
                <a:stretch>
                  <a:fillRect t="-9677" b="-2096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직사각형 26"/>
          <p:cNvSpPr/>
          <p:nvPr/>
        </p:nvSpPr>
        <p:spPr>
          <a:xfrm>
            <a:off x="1858399" y="1333217"/>
            <a:ext cx="88935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NLMS</a:t>
            </a: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필터를 사용하는 이유는 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input </a:t>
            </a: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데이터가 조용한 곳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, </a:t>
            </a:r>
            <a:r>
              <a: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시끄러운 곳인지에 따라 크기가 달라짐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, </a:t>
            </a:r>
            <a:endParaRPr lang="ko-KR" altLang="en-US" sz="2000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2EBA51-99E3-4E75-B834-750FDEFDAED7}"/>
              </a:ext>
            </a:extLst>
          </p:cNvPr>
          <p:cNvSpPr txBox="1"/>
          <p:nvPr/>
        </p:nvSpPr>
        <p:spPr>
          <a:xfrm>
            <a:off x="4547828" y="44624"/>
            <a:ext cx="30963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NLMS </a:t>
            </a:r>
            <a:r>
              <a:rPr lang="ko-KR" altLang="en-US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시도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98FFDEB-CACD-4B15-B287-2AC5455C2D91}"/>
              </a:ext>
            </a:extLst>
          </p:cNvPr>
          <p:cNvSpPr/>
          <p:nvPr/>
        </p:nvSpPr>
        <p:spPr>
          <a:xfrm>
            <a:off x="911424" y="5293657"/>
            <a:ext cx="721093" cy="721895"/>
          </a:xfrm>
          <a:prstGeom prst="ellipse">
            <a:avLst/>
          </a:prstGeom>
          <a:solidFill>
            <a:srgbClr val="FF9999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4</a:t>
            </a:r>
            <a:endParaRPr lang="ko-KR" altLang="en-US" sz="4000" dirty="0"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549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97031A-6C93-4F3A-A94F-75258FE26832}"/>
              </a:ext>
            </a:extLst>
          </p:cNvPr>
          <p:cNvSpPr/>
          <p:nvPr/>
        </p:nvSpPr>
        <p:spPr>
          <a:xfrm>
            <a:off x="0" y="1"/>
            <a:ext cx="12192001" cy="734586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AutoShape 2" descr="https://files.slack.com/files-pri/TRWAF5HT2-FSF3865PE/img_5945.jp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AutoShape 4" descr="https://files.slack.com/files-pri/TRWAF5HT2-FSF3865PE/img_5945.jpg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95800" y="107921"/>
            <a:ext cx="37721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오토인코더 방식 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81C11-5FED-46F6-9C63-38E34146BB25}"/>
              </a:ext>
            </a:extLst>
          </p:cNvPr>
          <p:cNvSpPr txBox="1"/>
          <p:nvPr/>
        </p:nvSpPr>
        <p:spPr>
          <a:xfrm>
            <a:off x="1998095" y="2075364"/>
            <a:ext cx="94866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오토인코더는 </a:t>
            </a:r>
            <a:r>
              <a:rPr lang="ko-KR" altLang="en-US" sz="2400" dirty="0" err="1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머신러닝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방식의 일종인 비지도 학습의 일종인 </a:t>
            </a:r>
            <a:r>
              <a:rPr lang="ko-KR" altLang="en-US" sz="2400" dirty="0" err="1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코더를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통해서 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input 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데이터의 특징을 추출하고 </a:t>
            </a:r>
            <a:r>
              <a:rPr lang="ko-KR" altLang="en-US" sz="2400" dirty="0" err="1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디코더를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통해서 원본 데이터를 재구성하는 학습방식</a:t>
            </a:r>
          </a:p>
          <a:p>
            <a:endParaRPr lang="ko-KR" altLang="en-US" sz="2400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181C11-5FED-46F6-9C63-38E34146BB25}"/>
              </a:ext>
            </a:extLst>
          </p:cNvPr>
          <p:cNvSpPr txBox="1"/>
          <p:nvPr/>
        </p:nvSpPr>
        <p:spPr>
          <a:xfrm>
            <a:off x="1884936" y="4110171"/>
            <a:ext cx="9066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일반적으로 중간 단계의 노드가 크기가 작고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, 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이러한 특징 때문에 그림 파일의 노이즈를 제거하는 데 많이 사용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endParaRPr lang="ko-KR" altLang="en-US" sz="2400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865973" y="4830251"/>
            <a:ext cx="94866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.</a:t>
            </a:r>
            <a:endParaRPr lang="ko-KR" altLang="en-US" sz="2000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3B07591B-B6CB-4BB6-B1D5-5C3618EBD97F}"/>
              </a:ext>
            </a:extLst>
          </p:cNvPr>
          <p:cNvSpPr/>
          <p:nvPr/>
        </p:nvSpPr>
        <p:spPr>
          <a:xfrm>
            <a:off x="983432" y="1989347"/>
            <a:ext cx="721093" cy="721895"/>
          </a:xfrm>
          <a:prstGeom prst="ellipse">
            <a:avLst/>
          </a:prstGeom>
          <a:solidFill>
            <a:srgbClr val="FF9999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1</a:t>
            </a:r>
            <a:endParaRPr lang="ko-KR" altLang="en-US" sz="4000" dirty="0"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3B07591B-B6CB-4BB6-B1D5-5C3618EBD97F}"/>
              </a:ext>
            </a:extLst>
          </p:cNvPr>
          <p:cNvSpPr/>
          <p:nvPr/>
        </p:nvSpPr>
        <p:spPr>
          <a:xfrm>
            <a:off x="983432" y="4168170"/>
            <a:ext cx="721093" cy="721895"/>
          </a:xfrm>
          <a:prstGeom prst="ellipse">
            <a:avLst/>
          </a:prstGeom>
          <a:solidFill>
            <a:srgbClr val="FF9999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2</a:t>
            </a:r>
            <a:endParaRPr lang="ko-KR" altLang="en-US" sz="4000" dirty="0"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205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97031A-6C93-4F3A-A94F-75258FE26832}"/>
              </a:ext>
            </a:extLst>
          </p:cNvPr>
          <p:cNvSpPr/>
          <p:nvPr/>
        </p:nvSpPr>
        <p:spPr>
          <a:xfrm>
            <a:off x="0" y="1"/>
            <a:ext cx="12192001" cy="734586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AutoShape 2" descr="https://files.slack.com/files-pri/TRWAF5HT2-FSF3865PE/img_5945.jp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AutoShape 4" descr="https://files.slack.com/files-pri/TRWAF5HT2-FSF3865PE/img_5945.jpg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95800" y="107921"/>
            <a:ext cx="37721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오토인코더 방식 시도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865973" y="5445224"/>
            <a:ext cx="94866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알고리즘을 소리 파일에 대한 알고리즘으로 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소리 파일에 대한 알고리즘으로 적용시키는 데 어려움을 겪어 오토인코더 방식을 적용 불가</a:t>
            </a:r>
            <a:r>
              <a: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.</a:t>
            </a:r>
            <a:endParaRPr lang="ko-KR" altLang="en-US" sz="2000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B07591B-B6CB-4BB6-B1D5-5C3618EBD97F}"/>
              </a:ext>
            </a:extLst>
          </p:cNvPr>
          <p:cNvSpPr/>
          <p:nvPr/>
        </p:nvSpPr>
        <p:spPr>
          <a:xfrm>
            <a:off x="983432" y="5464314"/>
            <a:ext cx="721093" cy="721895"/>
          </a:xfrm>
          <a:prstGeom prst="ellipse">
            <a:avLst/>
          </a:prstGeom>
          <a:solidFill>
            <a:srgbClr val="FF9999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dirty="0"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E8DF5A-F60A-47DA-A294-EA101681D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640" y="788041"/>
            <a:ext cx="5667301" cy="415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86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832D99F8-31F3-4572-A74E-E87431F4BB9A}"/>
              </a:ext>
            </a:extLst>
          </p:cNvPr>
          <p:cNvGrpSpPr/>
          <p:nvPr/>
        </p:nvGrpSpPr>
        <p:grpSpPr>
          <a:xfrm>
            <a:off x="1011349" y="2192327"/>
            <a:ext cx="9937104" cy="838496"/>
            <a:chOff x="1135117" y="1732285"/>
            <a:chExt cx="9106297" cy="838496"/>
          </a:xfrm>
        </p:grpSpPr>
        <p:sp>
          <p:nvSpPr>
            <p:cNvPr id="7" name="오른쪽 화살표 3">
              <a:extLst>
                <a:ext uri="{FF2B5EF4-FFF2-40B4-BE49-F238E27FC236}">
                  <a16:creationId xmlns:a16="http://schemas.microsoft.com/office/drawing/2014/main" id="{A32D0BFF-2F02-46B7-842D-6A53077B6DCA}"/>
                </a:ext>
              </a:extLst>
            </p:cNvPr>
            <p:cNvSpPr/>
            <p:nvPr/>
          </p:nvSpPr>
          <p:spPr>
            <a:xfrm>
              <a:off x="1135117" y="1732285"/>
              <a:ext cx="693683" cy="527625"/>
            </a:xfrm>
            <a:prstGeom prst="rightArrow">
              <a:avLst/>
            </a:prstGeom>
            <a:solidFill>
              <a:srgbClr val="FF9999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7181C11-5FED-46F6-9C63-38E34146BB25}"/>
                </a:ext>
              </a:extLst>
            </p:cNvPr>
            <p:cNvSpPr txBox="1"/>
            <p:nvPr/>
          </p:nvSpPr>
          <p:spPr>
            <a:xfrm>
              <a:off x="1932972" y="1739784"/>
              <a:ext cx="830844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시간에 대한 신호를 주파수 성분으로 분해하는 작업</a:t>
              </a:r>
              <a:endParaRPr lang="ko-KR" altLang="en-US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  <a:p>
              <a:endPara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A59C606-B1A3-4ED8-B5AE-743A115112F0}"/>
              </a:ext>
            </a:extLst>
          </p:cNvPr>
          <p:cNvGrpSpPr/>
          <p:nvPr/>
        </p:nvGrpSpPr>
        <p:grpSpPr>
          <a:xfrm>
            <a:off x="983432" y="3542762"/>
            <a:ext cx="8997767" cy="527625"/>
            <a:chOff x="1135117" y="1699306"/>
            <a:chExt cx="6586737" cy="527625"/>
          </a:xfrm>
        </p:grpSpPr>
        <p:sp>
          <p:nvSpPr>
            <p:cNvPr id="11" name="오른쪽 화살표 8">
              <a:extLst>
                <a:ext uri="{FF2B5EF4-FFF2-40B4-BE49-F238E27FC236}">
                  <a16:creationId xmlns:a16="http://schemas.microsoft.com/office/drawing/2014/main" id="{40CB1A7F-4F59-4DA3-87BE-23B45D83E14E}"/>
                </a:ext>
              </a:extLst>
            </p:cNvPr>
            <p:cNvSpPr/>
            <p:nvPr/>
          </p:nvSpPr>
          <p:spPr>
            <a:xfrm>
              <a:off x="1135117" y="1699306"/>
              <a:ext cx="554134" cy="527625"/>
            </a:xfrm>
            <a:prstGeom prst="rightArrow">
              <a:avLst/>
            </a:prstGeom>
            <a:solidFill>
              <a:srgbClr val="FF9999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520E691-0D4E-4567-A034-D82F7C587743}"/>
                </a:ext>
              </a:extLst>
            </p:cNvPr>
            <p:cNvSpPr txBox="1"/>
            <p:nvPr/>
          </p:nvSpPr>
          <p:spPr>
            <a:xfrm>
              <a:off x="1772467" y="1732285"/>
              <a:ext cx="59493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7A38552-0BED-4436-9797-AD09150C67C8}"/>
              </a:ext>
            </a:extLst>
          </p:cNvPr>
          <p:cNvGrpSpPr/>
          <p:nvPr/>
        </p:nvGrpSpPr>
        <p:grpSpPr>
          <a:xfrm>
            <a:off x="983432" y="5046275"/>
            <a:ext cx="7362822" cy="527625"/>
            <a:chOff x="1135117" y="1699306"/>
            <a:chExt cx="6747242" cy="527625"/>
          </a:xfrm>
        </p:grpSpPr>
        <p:sp>
          <p:nvSpPr>
            <p:cNvPr id="15" name="오른쪽 화살표 12">
              <a:extLst>
                <a:ext uri="{FF2B5EF4-FFF2-40B4-BE49-F238E27FC236}">
                  <a16:creationId xmlns:a16="http://schemas.microsoft.com/office/drawing/2014/main" id="{976130B1-C98E-4292-BE43-8E2D204E0AC4}"/>
                </a:ext>
              </a:extLst>
            </p:cNvPr>
            <p:cNvSpPr/>
            <p:nvPr/>
          </p:nvSpPr>
          <p:spPr>
            <a:xfrm>
              <a:off x="1135117" y="1699306"/>
              <a:ext cx="693683" cy="527625"/>
            </a:xfrm>
            <a:prstGeom prst="rightArrow">
              <a:avLst/>
            </a:prstGeom>
            <a:solidFill>
              <a:srgbClr val="FF9999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46A3454-433B-41A9-AE82-2341E2F3E92A}"/>
                </a:ext>
              </a:extLst>
            </p:cNvPr>
            <p:cNvSpPr txBox="1"/>
            <p:nvPr/>
          </p:nvSpPr>
          <p:spPr>
            <a:xfrm>
              <a:off x="1932972" y="1732285"/>
              <a:ext cx="59493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47328" y="647705"/>
            <a:ext cx="590465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채택 방식 </a:t>
            </a:r>
            <a:r>
              <a:rPr lang="en-US" altLang="ko-KR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: </a:t>
            </a:r>
            <a:r>
              <a:rPr lang="ko-KR" altLang="en-US" sz="32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푸리에 변환 이용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775520" y="3518767"/>
            <a:ext cx="95050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함수가 푸리에 변환이 되면 주파수의 </a:t>
            </a:r>
            <a:r>
              <a:rPr lang="ko-KR" altLang="en-US" sz="2400" dirty="0" err="1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복소함수가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되고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, 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이것의 절대값은 원래 함수를 구성하는 주파수 성분의 양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, 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편각은 기본 사인 곡선과의 </a:t>
            </a:r>
            <a:r>
              <a:rPr lang="ko-KR" altLang="en-US" sz="2400" dirty="0" err="1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위상차</a:t>
            </a:r>
            <a:endParaRPr lang="ko-KR" altLang="en-US" sz="2400" dirty="0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847528" y="5046275"/>
            <a:ext cx="92890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주로 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가지가 널리 쓰이는데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, FFT(fast Fourier Transform)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라고 불리는 방법과 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STFT(Short –Time Fourier Transform)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이라는 방법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0D29D09-780D-4EA0-9471-87497CA01C9A}"/>
              </a:ext>
            </a:extLst>
          </p:cNvPr>
          <p:cNvSpPr/>
          <p:nvPr/>
        </p:nvSpPr>
        <p:spPr>
          <a:xfrm>
            <a:off x="-1" y="1206102"/>
            <a:ext cx="12192001" cy="169661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615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97031A-6C93-4F3A-A94F-75258FE26832}"/>
              </a:ext>
            </a:extLst>
          </p:cNvPr>
          <p:cNvSpPr/>
          <p:nvPr/>
        </p:nvSpPr>
        <p:spPr>
          <a:xfrm>
            <a:off x="0" y="1"/>
            <a:ext cx="12192001" cy="646332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6A421E-BFCF-49D2-89B3-9E60CA74FF0D}"/>
              </a:ext>
            </a:extLst>
          </p:cNvPr>
          <p:cNvSpPr txBox="1"/>
          <p:nvPr/>
        </p:nvSpPr>
        <p:spPr>
          <a:xfrm>
            <a:off x="4818776" y="92334"/>
            <a:ext cx="2554447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푸리에 변환 종류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C6E11DB-FB77-47CB-83B7-90BF13D81DC0}"/>
              </a:ext>
            </a:extLst>
          </p:cNvPr>
          <p:cNvSpPr/>
          <p:nvPr/>
        </p:nvSpPr>
        <p:spPr>
          <a:xfrm>
            <a:off x="6040525" y="764704"/>
            <a:ext cx="55475" cy="4692371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A20DBCA-7EC8-4482-B8A6-122ADC1D79C2}"/>
              </a:ext>
            </a:extLst>
          </p:cNvPr>
          <p:cNvSpPr txBox="1"/>
          <p:nvPr/>
        </p:nvSpPr>
        <p:spPr>
          <a:xfrm>
            <a:off x="1869971" y="832739"/>
            <a:ext cx="2228575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FFT  </a:t>
            </a:r>
            <a:r>
              <a:rPr lang="ko-KR" altLang="en-US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변환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C63E1F-4DDD-4EC4-9FC9-BE0FA21EF0F1}"/>
              </a:ext>
            </a:extLst>
          </p:cNvPr>
          <p:cNvSpPr txBox="1"/>
          <p:nvPr/>
        </p:nvSpPr>
        <p:spPr>
          <a:xfrm>
            <a:off x="8040216" y="832739"/>
            <a:ext cx="2228575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STFT </a:t>
            </a:r>
            <a:r>
              <a:rPr lang="ko-KR" altLang="en-US" sz="2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변환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6EA8F05-1A2F-4293-82B9-DD3E79295A49}"/>
              </a:ext>
            </a:extLst>
          </p:cNvPr>
          <p:cNvSpPr/>
          <p:nvPr/>
        </p:nvSpPr>
        <p:spPr>
          <a:xfrm rot="16200000">
            <a:off x="6044096" y="-4284106"/>
            <a:ext cx="60153" cy="11333609"/>
          </a:xfrm>
          <a:prstGeom prst="rect">
            <a:avLst/>
          </a:prstGeom>
          <a:solidFill>
            <a:srgbClr val="FF999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69BF180-06B8-4B53-8358-F1611B747985}"/>
              </a:ext>
            </a:extLst>
          </p:cNvPr>
          <p:cNvGrpSpPr/>
          <p:nvPr/>
        </p:nvGrpSpPr>
        <p:grpSpPr>
          <a:xfrm>
            <a:off x="6312024" y="2345928"/>
            <a:ext cx="5688632" cy="984885"/>
            <a:chOff x="6312024" y="2345928"/>
            <a:chExt cx="5688632" cy="984885"/>
          </a:xfrm>
        </p:grpSpPr>
        <p:sp>
          <p:nvSpPr>
            <p:cNvPr id="2" name="갈매기형 수장 1"/>
            <p:cNvSpPr/>
            <p:nvPr/>
          </p:nvSpPr>
          <p:spPr>
            <a:xfrm>
              <a:off x="6312024" y="2455458"/>
              <a:ext cx="360040" cy="288032"/>
            </a:xfrm>
            <a:prstGeom prst="chevron">
              <a:avLst/>
            </a:prstGeom>
            <a:solidFill>
              <a:srgbClr val="F49E9E"/>
            </a:solidFill>
            <a:ln>
              <a:solidFill>
                <a:srgbClr val="F49E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816080" y="2345928"/>
              <a:ext cx="5184576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input </a:t>
              </a:r>
              <a:r>
                <a:rPr lang="ko-KR" altLang="en-US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파일을 작게 </a:t>
              </a:r>
              <a:r>
                <a:rPr lang="ko-KR" altLang="en-US" sz="2000" dirty="0" err="1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등간격으로</a:t>
              </a:r>
              <a:r>
                <a:rPr lang="ko-KR" altLang="en-US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 잘라서 각 간격마다 푸리에 변환을 진행하는 방식</a:t>
              </a:r>
            </a:p>
            <a:p>
              <a:endPara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787E110-876B-40F9-85BD-BF39C3C43187}"/>
              </a:ext>
            </a:extLst>
          </p:cNvPr>
          <p:cNvGrpSpPr/>
          <p:nvPr/>
        </p:nvGrpSpPr>
        <p:grpSpPr>
          <a:xfrm>
            <a:off x="6312024" y="3501008"/>
            <a:ext cx="5428953" cy="707886"/>
            <a:chOff x="6312024" y="4320220"/>
            <a:chExt cx="5428953" cy="707886"/>
          </a:xfrm>
        </p:grpSpPr>
        <p:sp>
          <p:nvSpPr>
            <p:cNvPr id="12" name="갈매기형 수장 11"/>
            <p:cNvSpPr/>
            <p:nvPr/>
          </p:nvSpPr>
          <p:spPr>
            <a:xfrm>
              <a:off x="6312024" y="4449019"/>
              <a:ext cx="360040" cy="288032"/>
            </a:xfrm>
            <a:prstGeom prst="chevron">
              <a:avLst/>
            </a:prstGeom>
            <a:solidFill>
              <a:srgbClr val="F49E9E"/>
            </a:solidFill>
            <a:ln>
              <a:solidFill>
                <a:srgbClr val="F49E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6816080" y="4320220"/>
              <a:ext cx="492489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ko-KR" altLang="en-US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구간마다 확실한 </a:t>
              </a:r>
              <a:r>
                <a:rPr lang="ko-KR" altLang="en-US" sz="2000" dirty="0" err="1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피크값이</a:t>
              </a:r>
              <a:r>
                <a:rPr lang="ko-KR" altLang="en-US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 존재해 이후 과정의 정확도가 보다 더 높다는 장점이 존재</a:t>
              </a:r>
              <a:endParaRPr lang="ko-KR" altLang="en-US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6B810B60-7A42-415E-8120-9960E9072D29}"/>
              </a:ext>
            </a:extLst>
          </p:cNvPr>
          <p:cNvGrpSpPr/>
          <p:nvPr/>
        </p:nvGrpSpPr>
        <p:grpSpPr>
          <a:xfrm>
            <a:off x="551384" y="2384014"/>
            <a:ext cx="6552728" cy="707886"/>
            <a:chOff x="263352" y="2384014"/>
            <a:chExt cx="6552728" cy="707886"/>
          </a:xfrm>
        </p:grpSpPr>
        <p:sp>
          <p:nvSpPr>
            <p:cNvPr id="5" name="직사각형 4"/>
            <p:cNvSpPr/>
            <p:nvPr/>
          </p:nvSpPr>
          <p:spPr>
            <a:xfrm>
              <a:off x="720080" y="2384014"/>
              <a:ext cx="6096000" cy="70788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fontAlgn="base"/>
              <a:r>
                <a:rPr lang="ko-KR" altLang="en-US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 </a:t>
              </a:r>
              <a:r>
                <a:rPr lang="en-US" altLang="ko-KR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input </a:t>
              </a:r>
              <a:r>
                <a:rPr lang="ko-KR" altLang="en-US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파일 전체에 대해서 빠르게 푸리에 </a:t>
              </a:r>
              <a:endPara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  <a:p>
              <a:pPr fontAlgn="base"/>
              <a:r>
                <a:rPr lang="ko-KR" altLang="en-US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변환을 진행하는 방식</a:t>
              </a:r>
            </a:p>
          </p:txBody>
        </p:sp>
        <p:sp>
          <p:nvSpPr>
            <p:cNvPr id="19" name="갈매기형 수장 18"/>
            <p:cNvSpPr/>
            <p:nvPr/>
          </p:nvSpPr>
          <p:spPr>
            <a:xfrm>
              <a:off x="263352" y="2455458"/>
              <a:ext cx="360040" cy="288032"/>
            </a:xfrm>
            <a:prstGeom prst="chevron">
              <a:avLst/>
            </a:prstGeom>
            <a:solidFill>
              <a:srgbClr val="F49E9E"/>
            </a:solidFill>
            <a:ln>
              <a:solidFill>
                <a:srgbClr val="F49E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027C297F-E3D3-4282-8ABA-DA388C0DE5FA}"/>
              </a:ext>
            </a:extLst>
          </p:cNvPr>
          <p:cNvGrpSpPr/>
          <p:nvPr/>
        </p:nvGrpSpPr>
        <p:grpSpPr>
          <a:xfrm>
            <a:off x="515380" y="3520925"/>
            <a:ext cx="6588732" cy="707886"/>
            <a:chOff x="227348" y="4340137"/>
            <a:chExt cx="6588732" cy="707886"/>
          </a:xfrm>
        </p:grpSpPr>
        <p:sp>
          <p:nvSpPr>
            <p:cNvPr id="6" name="직사각형 5"/>
            <p:cNvSpPr/>
            <p:nvPr/>
          </p:nvSpPr>
          <p:spPr>
            <a:xfrm>
              <a:off x="720080" y="4340137"/>
              <a:ext cx="6096000" cy="70788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fontAlgn="base"/>
              <a:r>
                <a:rPr lang="ko-KR" altLang="en-US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우리가 유용하게 사용할 수 있는 </a:t>
              </a:r>
              <a:r>
                <a:rPr lang="ko-KR" altLang="en-US" sz="2000" dirty="0" err="1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피크값이</a:t>
              </a:r>
              <a:endParaRPr lang="en-US" altLang="ko-KR" sz="20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  <a:p>
              <a:pPr fontAlgn="base"/>
              <a:r>
                <a:rPr lang="ko-KR" altLang="en-US" sz="2000" dirty="0">
                  <a:latin typeface="아리따-돋움(TTF)-Medium" panose="02020603020101020101" pitchFamily="18" charset="-127"/>
                  <a:ea typeface="아리따-돋움(TTF)-Medium" panose="02020603020101020101" pitchFamily="18" charset="-127"/>
                </a:rPr>
                <a:t>여러 개 존재</a:t>
              </a:r>
            </a:p>
          </p:txBody>
        </p:sp>
        <p:sp>
          <p:nvSpPr>
            <p:cNvPr id="21" name="갈매기형 수장 20"/>
            <p:cNvSpPr/>
            <p:nvPr/>
          </p:nvSpPr>
          <p:spPr>
            <a:xfrm>
              <a:off x="227348" y="4449019"/>
              <a:ext cx="360040" cy="288032"/>
            </a:xfrm>
            <a:prstGeom prst="chevron">
              <a:avLst/>
            </a:prstGeom>
            <a:solidFill>
              <a:srgbClr val="F49E9E"/>
            </a:solidFill>
            <a:ln>
              <a:solidFill>
                <a:srgbClr val="F49E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rgbClr val="F49E9E"/>
                  </a:solidFill>
                </a:ln>
                <a:solidFill>
                  <a:schemeClr val="tx1"/>
                </a:solidFill>
              </a:endParaRPr>
            </a:p>
          </p:txBody>
        </p:sp>
      </p:grpSp>
      <p:sp>
        <p:nvSpPr>
          <p:cNvPr id="7" name="직사각형 6"/>
          <p:cNvSpPr/>
          <p:nvPr/>
        </p:nvSpPr>
        <p:spPr>
          <a:xfrm>
            <a:off x="1686936" y="5602014"/>
            <a:ext cx="100540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우리가 직접 일정한 구간을 잘라서 구간별로 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FFT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를 진행하여 수동적으로 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STFT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를 구현해 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STFT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의 장점을 잘 활용할 수 있었고</a:t>
            </a:r>
            <a:r>
              <a:rPr lang="en-US" altLang="ko-KR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, </a:t>
            </a:r>
            <a:r>
              <a:rPr lang="ko-KR" altLang="en-US" sz="2400" dirty="0"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결과물도 보다 만족스럽게 도출</a:t>
            </a:r>
          </a:p>
        </p:txBody>
      </p:sp>
      <p:sp>
        <p:nvSpPr>
          <p:cNvPr id="17" name="오른쪽 화살표 3">
            <a:extLst>
              <a:ext uri="{FF2B5EF4-FFF2-40B4-BE49-F238E27FC236}">
                <a16:creationId xmlns:a16="http://schemas.microsoft.com/office/drawing/2014/main" id="{6AE68CE8-A979-44A3-927A-222D995874C3}"/>
              </a:ext>
            </a:extLst>
          </p:cNvPr>
          <p:cNvSpPr/>
          <p:nvPr/>
        </p:nvSpPr>
        <p:spPr>
          <a:xfrm>
            <a:off x="876402" y="5710316"/>
            <a:ext cx="756971" cy="527625"/>
          </a:xfrm>
          <a:prstGeom prst="rightArrow">
            <a:avLst/>
          </a:prstGeom>
          <a:solidFill>
            <a:srgbClr val="FF9999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242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467</Words>
  <Application>Microsoft Office PowerPoint</Application>
  <PresentationFormat>와이드스크린</PresentationFormat>
  <Paragraphs>74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맑은 고딕</vt:lpstr>
      <vt:lpstr>아리따-돋움(TTF)-Bold</vt:lpstr>
      <vt:lpstr>아리따-돋움(TTF)-Light</vt:lpstr>
      <vt:lpstr>아리따-돋움(TTF)-Medium</vt:lpstr>
      <vt:lpstr>아리따-돋움(TTF)-SemiBold</vt:lpstr>
      <vt:lpstr>Arial</vt:lpstr>
      <vt:lpstr>Cambria Math</vt:lpstr>
      <vt:lpstr>Wingdings</vt:lpstr>
      <vt:lpstr>Office 테마</vt:lpstr>
      <vt:lpstr>잡음 제거 기술을  통한 라디오 음질 개선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잡음 제거 기술을  통한 라디오 음질 개선</dc:title>
  <dc:creator>Windows 사용자</dc:creator>
  <cp:lastModifiedBy>김 찬진</cp:lastModifiedBy>
  <cp:revision>44</cp:revision>
  <dcterms:created xsi:type="dcterms:W3CDTF">2020-01-08T02:23:15Z</dcterms:created>
  <dcterms:modified xsi:type="dcterms:W3CDTF">2020-01-09T20:08:59Z</dcterms:modified>
</cp:coreProperties>
</file>

<file path=docProps/thumbnail.jpeg>
</file>